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3" r:id="rId2"/>
    <p:sldId id="265" r:id="rId3"/>
    <p:sldId id="266" r:id="rId4"/>
    <p:sldId id="275"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2" autoAdjust="0"/>
    <p:restoredTop sz="94660"/>
  </p:normalViewPr>
  <p:slideViewPr>
    <p:cSldViewPr snapToGrid="0">
      <p:cViewPr varScale="1">
        <p:scale>
          <a:sx n="66" d="100"/>
          <a:sy n="66" d="100"/>
        </p:scale>
        <p:origin x="62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F7AF05-B3C5-403B-91FF-780D544DDB26}" type="datetimeFigureOut">
              <a:rPr lang="fr-FR" smtClean="0"/>
              <a:t>03/04/2025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76583C-0BD5-4C86-95FF-CD168A540C81}" type="slidenum">
              <a:rPr lang="fr-FR" smtClean="0"/>
              <a:t>‹N°›</a:t>
            </a:fld>
            <a:endParaRPr lang="fr-FR"/>
          </a:p>
        </p:txBody>
      </p:sp>
    </p:spTree>
    <p:extLst>
      <p:ext uri="{BB962C8B-B14F-4D97-AF65-F5344CB8AC3E}">
        <p14:creationId xmlns:p14="http://schemas.microsoft.com/office/powerpoint/2010/main" val="2760598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69017C-CAF0-4ECD-B69E-D280CEAB4B3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CF847DA-79FC-4213-B5B8-CBA6D134BD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6901424-4957-4111-86AA-1AA8F9FB4632}"/>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5" name="Espace réservé du pied de page 4">
            <a:extLst>
              <a:ext uri="{FF2B5EF4-FFF2-40B4-BE49-F238E27FC236}">
                <a16:creationId xmlns:a16="http://schemas.microsoft.com/office/drawing/2014/main" id="{19A7BEB6-58C7-4237-B922-F9F3AFC864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9E0291-4096-4523-8537-DCE2CB8D7033}"/>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195059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1072C2-229C-4B06-871C-6C396478A75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890BCF2-84CA-42E1-B805-29CFD3FBC2C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14E9BA-3777-4524-9767-DEF8AFAB39E2}"/>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5" name="Espace réservé du pied de page 4">
            <a:extLst>
              <a:ext uri="{FF2B5EF4-FFF2-40B4-BE49-F238E27FC236}">
                <a16:creationId xmlns:a16="http://schemas.microsoft.com/office/drawing/2014/main" id="{7DB7E04A-632A-45A4-B4E6-CCFCC6B70D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C439CA7-FEA1-4ED8-8391-95A0E1682B00}"/>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24458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8167C81-9828-4B35-8519-4F5CA7EA8E4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5FDCBA6-4A81-4135-B492-DE037F71D09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448383-3F4A-438B-AB95-9E0A5194A215}"/>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5" name="Espace réservé du pied de page 4">
            <a:extLst>
              <a:ext uri="{FF2B5EF4-FFF2-40B4-BE49-F238E27FC236}">
                <a16:creationId xmlns:a16="http://schemas.microsoft.com/office/drawing/2014/main" id="{FD5053C4-F30F-402A-9C0C-1EC926BA24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AEF761F-BC17-41CF-9EC6-C779B28CCF89}"/>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1662159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8BA048-72EC-44FC-B666-48EBC1F2F0D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C3DAED-2F05-4353-9D46-B4E53B25604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059914-C630-43D4-B63F-E0E1A869E0B6}"/>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5" name="Espace réservé du pied de page 4">
            <a:extLst>
              <a:ext uri="{FF2B5EF4-FFF2-40B4-BE49-F238E27FC236}">
                <a16:creationId xmlns:a16="http://schemas.microsoft.com/office/drawing/2014/main" id="{15CEC050-D482-4515-928B-D2FC7302316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0DA01D1-A369-461B-8794-71E17A49FF24}"/>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3004410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1FD16E-6D9B-4560-A6BE-AD35EC3B83C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7EEFC06-0DF3-4D6F-B4F0-B3E792C232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0C0F33E-4146-499C-9119-968279384B1A}"/>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5" name="Espace réservé du pied de page 4">
            <a:extLst>
              <a:ext uri="{FF2B5EF4-FFF2-40B4-BE49-F238E27FC236}">
                <a16:creationId xmlns:a16="http://schemas.microsoft.com/office/drawing/2014/main" id="{DC62EFE2-F659-4E18-9E81-EEB3D1987C7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A3DBA5-F942-4C22-ADA5-04CE6A3CE9B7}"/>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513128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BAE136-331F-4BEB-B67A-7121FA45B72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2F2B37F-BDC1-45E6-8A1D-77E77846621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A2A2F30-FEEC-4438-BECF-A616F899E16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214ACCB-B529-4206-AD89-597C3E710DA6}"/>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6" name="Espace réservé du pied de page 5">
            <a:extLst>
              <a:ext uri="{FF2B5EF4-FFF2-40B4-BE49-F238E27FC236}">
                <a16:creationId xmlns:a16="http://schemas.microsoft.com/office/drawing/2014/main" id="{04760A1B-521D-4E3B-80C0-92146BB507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285CCE2-7AE5-4CD1-94A9-AE526BBC2367}"/>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62926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32541A-9AD5-488E-8B36-A9392409F84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7E81577-542E-4656-808F-4E7543F559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6AA2FC4-8EC1-46B5-BD76-F0BC75563A4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609564F-C014-4757-8558-897578A231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CDFCF0A-C6DB-46D5-9B71-13BC5A8668A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92B0770-C0CB-4A26-B86C-8BD12DC0B89A}"/>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8" name="Espace réservé du pied de page 7">
            <a:extLst>
              <a:ext uri="{FF2B5EF4-FFF2-40B4-BE49-F238E27FC236}">
                <a16:creationId xmlns:a16="http://schemas.microsoft.com/office/drawing/2014/main" id="{2041B7BF-3CB3-4CCB-8C45-9D5797060A0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90179C7-F8FC-49B1-8A9B-FEEA05EBA1E9}"/>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839045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770436-F834-4751-8551-FFB262106E6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93B7F32-DDB0-46FC-A5B8-B11B3A6D11EA}"/>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4" name="Espace réservé du pied de page 3">
            <a:extLst>
              <a:ext uri="{FF2B5EF4-FFF2-40B4-BE49-F238E27FC236}">
                <a16:creationId xmlns:a16="http://schemas.microsoft.com/office/drawing/2014/main" id="{243572E2-2A7F-4786-BE03-17B134C231F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4DA727E-87CC-49D0-BA3C-43B2FE3C1BA8}"/>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423406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8E7EE30-84C4-4092-9555-CECF41B360E1}"/>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3" name="Espace réservé du pied de page 2">
            <a:extLst>
              <a:ext uri="{FF2B5EF4-FFF2-40B4-BE49-F238E27FC236}">
                <a16:creationId xmlns:a16="http://schemas.microsoft.com/office/drawing/2014/main" id="{071CF1D4-F7FC-4026-84CD-41F41C2BBE0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44A6667-3FF5-4C9B-B162-9888A6EB2087}"/>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348052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525462-0C4A-4722-9843-46B056376CB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33006B8-2C45-4D9E-B331-1579EA995F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2B51C8C-784D-4179-A7CD-B6E3825805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B02A812-394E-4D92-A8D9-0B0C9ECCF8F0}"/>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6" name="Espace réservé du pied de page 5">
            <a:extLst>
              <a:ext uri="{FF2B5EF4-FFF2-40B4-BE49-F238E27FC236}">
                <a16:creationId xmlns:a16="http://schemas.microsoft.com/office/drawing/2014/main" id="{D35E5F47-9469-4032-8106-77DAD57EE5A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AC050CE-F080-487B-AB5D-65C06AACA876}"/>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1128011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457CDE-F265-4E22-B581-3BA454C3726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9E39201-B37B-4D3E-8CC0-5A5A94571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BCAB06F-89E7-404E-B834-833DEB08A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21B913B-9205-4980-98AE-99CA0647B7AB}"/>
              </a:ext>
            </a:extLst>
          </p:cNvPr>
          <p:cNvSpPr>
            <a:spLocks noGrp="1"/>
          </p:cNvSpPr>
          <p:nvPr>
            <p:ph type="dt" sz="half" idx="10"/>
          </p:nvPr>
        </p:nvSpPr>
        <p:spPr/>
        <p:txBody>
          <a:bodyPr/>
          <a:lstStyle/>
          <a:p>
            <a:fld id="{6B6BCE68-B0B2-4AE8-BB1B-62D839220ED1}" type="datetimeFigureOut">
              <a:rPr lang="fr-FR" smtClean="0"/>
              <a:t>03/04/2025</a:t>
            </a:fld>
            <a:endParaRPr lang="fr-FR"/>
          </a:p>
        </p:txBody>
      </p:sp>
      <p:sp>
        <p:nvSpPr>
          <p:cNvPr id="6" name="Espace réservé du pied de page 5">
            <a:extLst>
              <a:ext uri="{FF2B5EF4-FFF2-40B4-BE49-F238E27FC236}">
                <a16:creationId xmlns:a16="http://schemas.microsoft.com/office/drawing/2014/main" id="{391B9AA4-3159-4196-B24F-161B855311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03C4397-B937-4118-9177-81B07505D56D}"/>
              </a:ext>
            </a:extLst>
          </p:cNvPr>
          <p:cNvSpPr>
            <a:spLocks noGrp="1"/>
          </p:cNvSpPr>
          <p:nvPr>
            <p:ph type="sldNum" sz="quarter" idx="12"/>
          </p:nvPr>
        </p:nvSpPr>
        <p:spPr/>
        <p:txBody>
          <a:bodyPr/>
          <a:lstStyle/>
          <a:p>
            <a:fld id="{4DD8DB3C-A42B-4B6F-99CD-47C48B643150}" type="slidenum">
              <a:rPr lang="fr-FR" smtClean="0"/>
              <a:t>‹N°›</a:t>
            </a:fld>
            <a:endParaRPr lang="fr-FR"/>
          </a:p>
        </p:txBody>
      </p:sp>
    </p:spTree>
    <p:extLst>
      <p:ext uri="{BB962C8B-B14F-4D97-AF65-F5344CB8AC3E}">
        <p14:creationId xmlns:p14="http://schemas.microsoft.com/office/powerpoint/2010/main" val="1360434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9B4D46E-0326-421D-BFCB-FB3B80CF08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6C63F4B-DE81-4860-9F35-8D3C466C9B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6EB696-445C-41DE-8C64-A603FFD9C3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BCE68-B0B2-4AE8-BB1B-62D839220ED1}" type="datetimeFigureOut">
              <a:rPr lang="fr-FR" smtClean="0"/>
              <a:t>03/04/2025</a:t>
            </a:fld>
            <a:endParaRPr lang="fr-FR"/>
          </a:p>
        </p:txBody>
      </p:sp>
      <p:sp>
        <p:nvSpPr>
          <p:cNvPr id="5" name="Espace réservé du pied de page 4">
            <a:extLst>
              <a:ext uri="{FF2B5EF4-FFF2-40B4-BE49-F238E27FC236}">
                <a16:creationId xmlns:a16="http://schemas.microsoft.com/office/drawing/2014/main" id="{9D93C2A2-C724-4744-8692-171D0D627A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5D89692-1D4E-43E8-84DC-A573A29A98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8DB3C-A42B-4B6F-99CD-47C48B643150}" type="slidenum">
              <a:rPr lang="fr-FR" smtClean="0"/>
              <a:t>‹N°›</a:t>
            </a:fld>
            <a:endParaRPr lang="fr-FR"/>
          </a:p>
        </p:txBody>
      </p:sp>
    </p:spTree>
    <p:extLst>
      <p:ext uri="{BB962C8B-B14F-4D97-AF65-F5344CB8AC3E}">
        <p14:creationId xmlns:p14="http://schemas.microsoft.com/office/powerpoint/2010/main" val="2671280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fsd8@inrae.f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93EF77-9B29-4980-886C-40708FA905AB}"/>
              </a:ext>
            </a:extLst>
          </p:cNvPr>
          <p:cNvSpPr>
            <a:spLocks noGrp="1"/>
          </p:cNvSpPr>
          <p:nvPr>
            <p:ph type="title"/>
          </p:nvPr>
        </p:nvSpPr>
        <p:spPr>
          <a:xfrm>
            <a:off x="538310" y="-67377"/>
            <a:ext cx="10515600" cy="1325563"/>
          </a:xfrm>
        </p:spPr>
        <p:txBody>
          <a:bodyPr>
            <a:normAutofit/>
          </a:bodyPr>
          <a:lstStyle/>
          <a:p>
            <a:pPr algn="ctr"/>
            <a:r>
              <a:rPr lang="fr-FR" sz="4800" b="1" u="sng" dirty="0">
                <a:solidFill>
                  <a:schemeClr val="accent1">
                    <a:lumMod val="75000"/>
                  </a:schemeClr>
                </a:solidFill>
              </a:rPr>
              <a:t>The </a:t>
            </a:r>
            <a:r>
              <a:rPr lang="fr-FR" sz="4800" b="1" i="1" u="sng" dirty="0" err="1">
                <a:solidFill>
                  <a:schemeClr val="accent1">
                    <a:lumMod val="75000"/>
                  </a:schemeClr>
                </a:solidFill>
              </a:rPr>
              <a:t>Side</a:t>
            </a:r>
            <a:r>
              <a:rPr lang="fr-FR" sz="4800" b="1" i="1" u="sng" dirty="0">
                <a:solidFill>
                  <a:schemeClr val="accent1">
                    <a:lumMod val="75000"/>
                  </a:schemeClr>
                </a:solidFill>
              </a:rPr>
              <a:t> Event</a:t>
            </a:r>
            <a:endParaRPr lang="fr-FR" sz="4800" u="sng" dirty="0"/>
          </a:p>
        </p:txBody>
      </p:sp>
      <p:sp>
        <p:nvSpPr>
          <p:cNvPr id="3" name="Espace réservé du contenu 2">
            <a:extLst>
              <a:ext uri="{FF2B5EF4-FFF2-40B4-BE49-F238E27FC236}">
                <a16:creationId xmlns:a16="http://schemas.microsoft.com/office/drawing/2014/main" id="{EC36B223-2EF6-43CF-96FE-6AC26685F2BB}"/>
              </a:ext>
            </a:extLst>
          </p:cNvPr>
          <p:cNvSpPr>
            <a:spLocks noGrp="1"/>
          </p:cNvSpPr>
          <p:nvPr>
            <p:ph idx="1"/>
          </p:nvPr>
        </p:nvSpPr>
        <p:spPr>
          <a:xfrm>
            <a:off x="638978" y="1465243"/>
            <a:ext cx="10714822" cy="4711720"/>
          </a:xfrm>
        </p:spPr>
        <p:txBody>
          <a:bodyPr>
            <a:normAutofit fontScale="85000" lnSpcReduction="20000"/>
          </a:bodyPr>
          <a:lstStyle/>
          <a:p>
            <a:pPr marL="0" indent="0">
              <a:buNone/>
            </a:pPr>
            <a:r>
              <a:rPr lang="en-US" sz="4000" b="1" dirty="0">
                <a:solidFill>
                  <a:schemeClr val="accent1">
                    <a:lumMod val="75000"/>
                  </a:schemeClr>
                </a:solidFill>
              </a:rPr>
              <a:t>The side event </a:t>
            </a:r>
            <a:r>
              <a:rPr lang="en-US" sz="4000" dirty="0">
                <a:solidFill>
                  <a:schemeClr val="accent1">
                    <a:lumMod val="75000"/>
                  </a:schemeClr>
                </a:solidFill>
              </a:rPr>
              <a:t>is a parallel event to the conference which takes place </a:t>
            </a:r>
            <a:r>
              <a:rPr lang="en-US" sz="4000" b="1" dirty="0">
                <a:solidFill>
                  <a:schemeClr val="accent1">
                    <a:lumMod val="75000"/>
                  </a:schemeClr>
                </a:solidFill>
              </a:rPr>
              <a:t>before the official start of the conference </a:t>
            </a:r>
            <a:r>
              <a:rPr lang="en-US" sz="4000" dirty="0">
                <a:solidFill>
                  <a:schemeClr val="accent1">
                    <a:lumMod val="75000"/>
                  </a:schemeClr>
                </a:solidFill>
              </a:rPr>
              <a:t>(25 and 26 August) on </a:t>
            </a:r>
            <a:r>
              <a:rPr lang="en-US" sz="4000" b="1" dirty="0">
                <a:solidFill>
                  <a:schemeClr val="accent1">
                    <a:lumMod val="75000"/>
                  </a:schemeClr>
                </a:solidFill>
              </a:rPr>
              <a:t>the </a:t>
            </a:r>
            <a:r>
              <a:rPr lang="en-US" sz="4000" b="1" dirty="0" err="1">
                <a:solidFill>
                  <a:schemeClr val="accent1">
                    <a:lumMod val="75000"/>
                  </a:schemeClr>
                </a:solidFill>
              </a:rPr>
              <a:t>Agro</a:t>
            </a:r>
            <a:r>
              <a:rPr lang="en-US" sz="4000" b="1" dirty="0">
                <a:solidFill>
                  <a:schemeClr val="accent1">
                    <a:lumMod val="75000"/>
                  </a:schemeClr>
                </a:solidFill>
              </a:rPr>
              <a:t>-Paris </a:t>
            </a:r>
            <a:r>
              <a:rPr lang="en-US" sz="4000" b="1" dirty="0" err="1">
                <a:solidFill>
                  <a:schemeClr val="accent1">
                    <a:lumMod val="75000"/>
                  </a:schemeClr>
                </a:solidFill>
              </a:rPr>
              <a:t>Saclay</a:t>
            </a:r>
            <a:r>
              <a:rPr lang="en-US" sz="4000" b="1" dirty="0">
                <a:solidFill>
                  <a:schemeClr val="accent1">
                    <a:lumMod val="75000"/>
                  </a:schemeClr>
                </a:solidFill>
              </a:rPr>
              <a:t> campus (</a:t>
            </a:r>
            <a:r>
              <a:rPr lang="en-US" sz="4000" b="1" dirty="0" err="1">
                <a:solidFill>
                  <a:schemeClr val="accent1">
                    <a:lumMod val="75000"/>
                  </a:schemeClr>
                </a:solidFill>
              </a:rPr>
              <a:t>Palaiseau</a:t>
            </a:r>
            <a:r>
              <a:rPr lang="en-US" sz="4000" b="1" dirty="0">
                <a:solidFill>
                  <a:schemeClr val="accent1">
                    <a:lumMod val="75000"/>
                  </a:schemeClr>
                </a:solidFill>
              </a:rPr>
              <a:t>)</a:t>
            </a:r>
            <a:r>
              <a:rPr lang="en-US" sz="4000" dirty="0">
                <a:solidFill>
                  <a:schemeClr val="accent1">
                    <a:lumMod val="75000"/>
                  </a:schemeClr>
                </a:solidFill>
              </a:rPr>
              <a:t>.</a:t>
            </a:r>
          </a:p>
          <a:p>
            <a:pPr marL="0" indent="0">
              <a:buNone/>
            </a:pPr>
            <a:endParaRPr lang="en-US" sz="4000" dirty="0">
              <a:solidFill>
                <a:schemeClr val="accent1">
                  <a:lumMod val="75000"/>
                </a:schemeClr>
              </a:solidFill>
            </a:endParaRPr>
          </a:p>
          <a:p>
            <a:pPr marL="0" indent="0">
              <a:buNone/>
            </a:pPr>
            <a:r>
              <a:rPr lang="en-US" sz="4000" b="1" dirty="0">
                <a:solidFill>
                  <a:schemeClr val="accent1">
                    <a:lumMod val="75000"/>
                  </a:schemeClr>
                </a:solidFill>
              </a:rPr>
              <a:t>The organisation of this event is the sole responsibility of the people proposing the side event</a:t>
            </a:r>
            <a:r>
              <a:rPr lang="en-US" sz="4000" dirty="0">
                <a:solidFill>
                  <a:schemeClr val="accent1">
                    <a:lumMod val="75000"/>
                  </a:schemeClr>
                </a:solidFill>
              </a:rPr>
              <a:t>. The conference organisers simply check beforehand that the side event </a:t>
            </a:r>
            <a:r>
              <a:rPr lang="en-US" sz="4000" dirty="0" err="1">
                <a:solidFill>
                  <a:schemeClr val="accent1">
                    <a:lumMod val="75000"/>
                  </a:schemeClr>
                </a:solidFill>
              </a:rPr>
              <a:t>programe</a:t>
            </a:r>
            <a:r>
              <a:rPr lang="en-US" sz="4000" dirty="0">
                <a:solidFill>
                  <a:schemeClr val="accent1">
                    <a:lumMod val="75000"/>
                  </a:schemeClr>
                </a:solidFill>
              </a:rPr>
              <a:t> is consistent with the conference objectives. Rooms for a maximum of 50 people are reserved and available </a:t>
            </a:r>
            <a:r>
              <a:rPr lang="en-US" sz="4000" u="sng" dirty="0">
                <a:solidFill>
                  <a:schemeClr val="accent1">
                    <a:lumMod val="75000"/>
                  </a:schemeClr>
                </a:solidFill>
              </a:rPr>
              <a:t>free of charge</a:t>
            </a:r>
            <a:r>
              <a:rPr lang="en-US" sz="4000" dirty="0">
                <a:solidFill>
                  <a:schemeClr val="accent1">
                    <a:lumMod val="75000"/>
                  </a:schemeClr>
                </a:solidFill>
              </a:rPr>
              <a:t> for this event.</a:t>
            </a:r>
            <a:endParaRPr lang="fr-FR" sz="4000" dirty="0" err="1">
              <a:solidFill>
                <a:schemeClr val="accent1">
                  <a:lumMod val="75000"/>
                </a:schemeClr>
              </a:solidFill>
            </a:endParaRPr>
          </a:p>
        </p:txBody>
      </p:sp>
    </p:spTree>
    <p:extLst>
      <p:ext uri="{BB962C8B-B14F-4D97-AF65-F5344CB8AC3E}">
        <p14:creationId xmlns:p14="http://schemas.microsoft.com/office/powerpoint/2010/main" val="3707183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54E795-0C15-4AB0-9A5D-42B82A368415}"/>
              </a:ext>
            </a:extLst>
          </p:cNvPr>
          <p:cNvSpPr>
            <a:spLocks noGrp="1"/>
          </p:cNvSpPr>
          <p:nvPr>
            <p:ph type="title"/>
          </p:nvPr>
        </p:nvSpPr>
        <p:spPr>
          <a:xfrm>
            <a:off x="773489" y="328940"/>
            <a:ext cx="9892553" cy="432734"/>
          </a:xfrm>
        </p:spPr>
        <p:txBody>
          <a:bodyPr>
            <a:noAutofit/>
          </a:bodyPr>
          <a:lstStyle/>
          <a:p>
            <a:r>
              <a:rPr lang="fr-FR" dirty="0">
                <a:solidFill>
                  <a:schemeClr val="accent1">
                    <a:lumMod val="75000"/>
                  </a:schemeClr>
                </a:solidFill>
                <a:latin typeface="+mn-lt"/>
                <a:ea typeface="+mn-ea"/>
                <a:cs typeface="+mn-cs"/>
              </a:rPr>
              <a:t>Information about the </a:t>
            </a:r>
            <a:r>
              <a:rPr lang="fr-FR" dirty="0" err="1">
                <a:solidFill>
                  <a:schemeClr val="accent1">
                    <a:lumMod val="75000"/>
                  </a:schemeClr>
                </a:solidFill>
                <a:latin typeface="+mn-lt"/>
                <a:ea typeface="+mn-ea"/>
                <a:cs typeface="+mn-cs"/>
              </a:rPr>
              <a:t>Side</a:t>
            </a:r>
            <a:r>
              <a:rPr lang="fr-FR" dirty="0">
                <a:solidFill>
                  <a:schemeClr val="accent1">
                    <a:lumMod val="75000"/>
                  </a:schemeClr>
                </a:solidFill>
                <a:latin typeface="+mn-lt"/>
                <a:ea typeface="+mn-ea"/>
                <a:cs typeface="+mn-cs"/>
              </a:rPr>
              <a:t> Event</a:t>
            </a:r>
          </a:p>
        </p:txBody>
      </p:sp>
      <p:sp>
        <p:nvSpPr>
          <p:cNvPr id="3" name="Espace réservé du contenu 2">
            <a:extLst>
              <a:ext uri="{FF2B5EF4-FFF2-40B4-BE49-F238E27FC236}">
                <a16:creationId xmlns:a16="http://schemas.microsoft.com/office/drawing/2014/main" id="{A89F7DF0-2B94-47D6-BE6F-65B0419CCC6F}"/>
              </a:ext>
            </a:extLst>
          </p:cNvPr>
          <p:cNvSpPr>
            <a:spLocks noGrp="1"/>
          </p:cNvSpPr>
          <p:nvPr>
            <p:ph idx="1"/>
          </p:nvPr>
        </p:nvSpPr>
        <p:spPr>
          <a:xfrm>
            <a:off x="286555" y="1115620"/>
            <a:ext cx="11828443" cy="5742380"/>
          </a:xfrm>
        </p:spPr>
        <p:txBody>
          <a:bodyPr>
            <a:noAutofit/>
          </a:bodyPr>
          <a:lstStyle/>
          <a:p>
            <a:pPr>
              <a:lnSpc>
                <a:spcPct val="70000"/>
              </a:lnSpc>
            </a:pPr>
            <a:r>
              <a:rPr lang="en-US" sz="2400" b="1" dirty="0">
                <a:solidFill>
                  <a:schemeClr val="accent1">
                    <a:lumMod val="75000"/>
                  </a:schemeClr>
                </a:solidFill>
              </a:rPr>
              <a:t>How long does a side event last? </a:t>
            </a:r>
          </a:p>
          <a:p>
            <a:pPr marL="0" indent="0">
              <a:lnSpc>
                <a:spcPct val="70000"/>
              </a:lnSpc>
              <a:buNone/>
            </a:pPr>
            <a:r>
              <a:rPr lang="en-US" sz="2000" dirty="0">
                <a:solidFill>
                  <a:schemeClr val="accent1">
                    <a:lumMod val="75000"/>
                  </a:schemeClr>
                </a:solidFill>
              </a:rPr>
              <a:t>1 ½ days is available for the organisation of side events before the conference (Monday 25 August morning and afternoon and Tuesday 26 August morning). The duration of the side event is between ½ day and 1 ½ days.</a:t>
            </a:r>
          </a:p>
          <a:p>
            <a:pPr>
              <a:lnSpc>
                <a:spcPct val="70000"/>
              </a:lnSpc>
            </a:pPr>
            <a:r>
              <a:rPr lang="en-US" sz="2400" b="1" dirty="0">
                <a:solidFill>
                  <a:schemeClr val="accent1">
                    <a:lumMod val="75000"/>
                  </a:schemeClr>
                </a:solidFill>
              </a:rPr>
              <a:t>Who manages the sessions </a:t>
            </a:r>
            <a:r>
              <a:rPr lang="en-US" sz="2400" b="1" dirty="0" err="1">
                <a:solidFill>
                  <a:schemeClr val="accent1">
                    <a:lumMod val="75000"/>
                  </a:schemeClr>
                </a:solidFill>
              </a:rPr>
              <a:t>programe</a:t>
            </a:r>
            <a:r>
              <a:rPr lang="en-US" sz="2400" b="1" dirty="0">
                <a:solidFill>
                  <a:schemeClr val="accent1">
                    <a:lumMod val="75000"/>
                  </a:schemeClr>
                </a:solidFill>
              </a:rPr>
              <a:t>? </a:t>
            </a:r>
          </a:p>
          <a:p>
            <a:pPr marL="0" indent="0">
              <a:lnSpc>
                <a:spcPct val="70000"/>
              </a:lnSpc>
              <a:buNone/>
            </a:pPr>
            <a:r>
              <a:rPr lang="en-US" sz="2000" dirty="0">
                <a:solidFill>
                  <a:schemeClr val="accent1">
                    <a:lumMod val="75000"/>
                  </a:schemeClr>
                </a:solidFill>
              </a:rPr>
              <a:t>The </a:t>
            </a:r>
            <a:r>
              <a:rPr lang="en-US" sz="2000" dirty="0" err="1">
                <a:solidFill>
                  <a:schemeClr val="accent1">
                    <a:lumMod val="75000"/>
                  </a:schemeClr>
                </a:solidFill>
              </a:rPr>
              <a:t>programe</a:t>
            </a:r>
            <a:r>
              <a:rPr lang="en-US" sz="2000" dirty="0">
                <a:solidFill>
                  <a:schemeClr val="accent1">
                    <a:lumMod val="75000"/>
                  </a:schemeClr>
                </a:solidFill>
              </a:rPr>
              <a:t> of sessions is drawn up by the side event organisers and validated by the organisers beforehand. </a:t>
            </a:r>
          </a:p>
          <a:p>
            <a:pPr lvl="1">
              <a:lnSpc>
                <a:spcPct val="70000"/>
              </a:lnSpc>
            </a:pPr>
            <a:r>
              <a:rPr lang="en-US" sz="1800" b="1" dirty="0">
                <a:solidFill>
                  <a:schemeClr val="accent1">
                    <a:lumMod val="75000"/>
                  </a:schemeClr>
                </a:solidFill>
              </a:rPr>
              <a:t>How many sessions are there in a side event? </a:t>
            </a:r>
            <a:r>
              <a:rPr lang="en-US" sz="1800" dirty="0">
                <a:solidFill>
                  <a:schemeClr val="accent1">
                    <a:lumMod val="75000"/>
                  </a:schemeClr>
                </a:solidFill>
              </a:rPr>
              <a:t>A side event may contain one or more sessions (maximum 1 ½ days).</a:t>
            </a:r>
          </a:p>
          <a:p>
            <a:pPr lvl="1">
              <a:lnSpc>
                <a:spcPct val="70000"/>
              </a:lnSpc>
            </a:pPr>
            <a:r>
              <a:rPr lang="en-US" sz="1800" b="1" dirty="0">
                <a:solidFill>
                  <a:schemeClr val="accent1">
                    <a:lumMod val="75000"/>
                  </a:schemeClr>
                </a:solidFill>
              </a:rPr>
              <a:t>How long do the sessions last?  </a:t>
            </a:r>
            <a:r>
              <a:rPr lang="en-US" sz="1800" dirty="0">
                <a:solidFill>
                  <a:schemeClr val="accent1">
                    <a:lumMod val="75000"/>
                  </a:schemeClr>
                </a:solidFill>
              </a:rPr>
              <a:t>This duration is defined by the side event organisers. </a:t>
            </a:r>
          </a:p>
          <a:p>
            <a:pPr lvl="1">
              <a:lnSpc>
                <a:spcPct val="70000"/>
              </a:lnSpc>
            </a:pPr>
            <a:r>
              <a:rPr lang="en-US" sz="1800" b="1" dirty="0">
                <a:solidFill>
                  <a:schemeClr val="accent1">
                    <a:lumMod val="75000"/>
                  </a:schemeClr>
                </a:solidFill>
              </a:rPr>
              <a:t>What is the typical format of a session?  </a:t>
            </a:r>
            <a:r>
              <a:rPr lang="en-US" sz="1800" dirty="0">
                <a:solidFill>
                  <a:schemeClr val="accent1">
                    <a:lumMod val="75000"/>
                  </a:schemeClr>
                </a:solidFill>
              </a:rPr>
              <a:t>The format of the sessions is defined by the side event organisers.</a:t>
            </a:r>
            <a:endParaRPr lang="en-US" sz="1600" dirty="0">
              <a:solidFill>
                <a:schemeClr val="accent1">
                  <a:lumMod val="75000"/>
                </a:schemeClr>
              </a:solidFill>
            </a:endParaRPr>
          </a:p>
          <a:p>
            <a:pPr>
              <a:lnSpc>
                <a:spcPct val="70000"/>
              </a:lnSpc>
            </a:pPr>
            <a:r>
              <a:rPr lang="en-US" sz="2400" b="1" dirty="0">
                <a:solidFill>
                  <a:schemeClr val="accent1">
                    <a:lumMod val="75000"/>
                  </a:schemeClr>
                </a:solidFill>
              </a:rPr>
              <a:t>Who manages the logistics of the side event (catering, registration, welcoming, etc.)? </a:t>
            </a:r>
          </a:p>
          <a:p>
            <a:pPr marL="0" indent="0">
              <a:lnSpc>
                <a:spcPct val="70000"/>
              </a:lnSpc>
              <a:buNone/>
            </a:pPr>
            <a:r>
              <a:rPr lang="en-US" sz="2000" dirty="0">
                <a:solidFill>
                  <a:schemeClr val="accent1">
                    <a:lumMod val="75000"/>
                  </a:schemeClr>
                </a:solidFill>
              </a:rPr>
              <a:t>The side event organisers are entirely responsible for </a:t>
            </a:r>
            <a:r>
              <a:rPr lang="en-US" sz="2000" dirty="0" err="1">
                <a:solidFill>
                  <a:schemeClr val="accent1">
                    <a:lumMod val="75000"/>
                  </a:schemeClr>
                </a:solidFill>
              </a:rPr>
              <a:t>organising</a:t>
            </a:r>
            <a:r>
              <a:rPr lang="en-US" sz="2000" dirty="0">
                <a:solidFill>
                  <a:schemeClr val="accent1">
                    <a:lumMod val="75000"/>
                  </a:schemeClr>
                </a:solidFill>
              </a:rPr>
              <a:t> the sessions, except for room reservations, which are handled by the conference organisers. (The conference organisers can also provide you with catering options). </a:t>
            </a:r>
          </a:p>
          <a:p>
            <a:pPr>
              <a:lnSpc>
                <a:spcPct val="70000"/>
              </a:lnSpc>
            </a:pPr>
            <a:r>
              <a:rPr lang="en-US" sz="2400" b="1" dirty="0">
                <a:solidFill>
                  <a:schemeClr val="accent1">
                    <a:lumMod val="75000"/>
                  </a:schemeClr>
                </a:solidFill>
              </a:rPr>
              <a:t>How much does it cost for a participant to register for a side event? </a:t>
            </a:r>
          </a:p>
          <a:p>
            <a:pPr marL="0" indent="0">
              <a:lnSpc>
                <a:spcPct val="70000"/>
              </a:lnSpc>
              <a:buNone/>
            </a:pPr>
            <a:r>
              <a:rPr lang="en-US" sz="2000" dirty="0">
                <a:solidFill>
                  <a:schemeClr val="accent1">
                    <a:lumMod val="75000"/>
                  </a:schemeClr>
                </a:solidFill>
              </a:rPr>
              <a:t>The registration fee is set by the side event organisers.</a:t>
            </a:r>
            <a:endParaRPr lang="fr-FR" sz="2000" dirty="0">
              <a:solidFill>
                <a:schemeClr val="accent1">
                  <a:lumMod val="75000"/>
                </a:schemeClr>
              </a:solidFill>
            </a:endParaRPr>
          </a:p>
        </p:txBody>
      </p:sp>
    </p:spTree>
    <p:extLst>
      <p:ext uri="{BB962C8B-B14F-4D97-AF65-F5344CB8AC3E}">
        <p14:creationId xmlns:p14="http://schemas.microsoft.com/office/powerpoint/2010/main" val="1804107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32C4B5-06C4-4E1C-A730-C6C1EFA37CBF}"/>
              </a:ext>
            </a:extLst>
          </p:cNvPr>
          <p:cNvSpPr>
            <a:spLocks noGrp="1"/>
          </p:cNvSpPr>
          <p:nvPr>
            <p:ph type="title"/>
          </p:nvPr>
        </p:nvSpPr>
        <p:spPr>
          <a:xfrm>
            <a:off x="838200" y="0"/>
            <a:ext cx="10515600" cy="1325563"/>
          </a:xfrm>
        </p:spPr>
        <p:txBody>
          <a:bodyPr/>
          <a:lstStyle/>
          <a:p>
            <a:r>
              <a:rPr lang="fr-FR" b="1" dirty="0">
                <a:solidFill>
                  <a:schemeClr val="accent1">
                    <a:lumMod val="75000"/>
                  </a:schemeClr>
                </a:solidFill>
              </a:rPr>
              <a:t>How to organise a </a:t>
            </a:r>
            <a:r>
              <a:rPr lang="fr-FR" b="1" dirty="0" err="1">
                <a:solidFill>
                  <a:schemeClr val="accent1">
                    <a:lumMod val="75000"/>
                  </a:schemeClr>
                </a:solidFill>
              </a:rPr>
              <a:t>Side</a:t>
            </a:r>
            <a:r>
              <a:rPr lang="fr-FR" b="1" dirty="0">
                <a:solidFill>
                  <a:schemeClr val="accent1">
                    <a:lumMod val="75000"/>
                  </a:schemeClr>
                </a:solidFill>
              </a:rPr>
              <a:t> Event ? </a:t>
            </a:r>
          </a:p>
        </p:txBody>
      </p:sp>
      <p:sp>
        <p:nvSpPr>
          <p:cNvPr id="3" name="Espace réservé du contenu 2">
            <a:extLst>
              <a:ext uri="{FF2B5EF4-FFF2-40B4-BE49-F238E27FC236}">
                <a16:creationId xmlns:a16="http://schemas.microsoft.com/office/drawing/2014/main" id="{2EAAB24A-E921-489D-91AC-21CD7AADE81D}"/>
              </a:ext>
            </a:extLst>
          </p:cNvPr>
          <p:cNvSpPr>
            <a:spLocks noGrp="1"/>
          </p:cNvSpPr>
          <p:nvPr>
            <p:ph idx="1"/>
          </p:nvPr>
        </p:nvSpPr>
        <p:spPr>
          <a:xfrm>
            <a:off x="404261" y="1203157"/>
            <a:ext cx="10818796" cy="5342021"/>
          </a:xfrm>
        </p:spPr>
        <p:txBody>
          <a:bodyPr>
            <a:normAutofit fontScale="77500" lnSpcReduction="20000"/>
          </a:bodyPr>
          <a:lstStyle/>
          <a:p>
            <a:pPr marL="0" indent="0">
              <a:buNone/>
            </a:pPr>
            <a:r>
              <a:rPr lang="en-US" u="sng" dirty="0">
                <a:solidFill>
                  <a:schemeClr val="accent1">
                    <a:lumMod val="75000"/>
                  </a:schemeClr>
                </a:solidFill>
              </a:rPr>
              <a:t>Step 1</a:t>
            </a:r>
          </a:p>
          <a:p>
            <a:r>
              <a:rPr lang="en-US" dirty="0">
                <a:solidFill>
                  <a:schemeClr val="accent1">
                    <a:lumMod val="75000"/>
                  </a:schemeClr>
                </a:solidFill>
              </a:rPr>
              <a:t>Define a </a:t>
            </a:r>
            <a:r>
              <a:rPr lang="en-US" b="1" dirty="0">
                <a:solidFill>
                  <a:schemeClr val="accent1">
                    <a:lumMod val="75000"/>
                  </a:schemeClr>
                </a:solidFill>
              </a:rPr>
              <a:t>theme</a:t>
            </a:r>
            <a:r>
              <a:rPr lang="en-US" dirty="0">
                <a:solidFill>
                  <a:schemeClr val="accent1">
                    <a:lumMod val="75000"/>
                  </a:schemeClr>
                </a:solidFill>
              </a:rPr>
              <a:t> (justifying its relevance to the conference)</a:t>
            </a:r>
          </a:p>
          <a:p>
            <a:r>
              <a:rPr lang="en-US" dirty="0">
                <a:solidFill>
                  <a:schemeClr val="accent1">
                    <a:lumMod val="75000"/>
                  </a:schemeClr>
                </a:solidFill>
              </a:rPr>
              <a:t>Identify </a:t>
            </a:r>
            <a:r>
              <a:rPr lang="en-US" b="1" dirty="0">
                <a:solidFill>
                  <a:schemeClr val="accent1">
                    <a:lumMod val="75000"/>
                  </a:schemeClr>
                </a:solidFill>
              </a:rPr>
              <a:t>a target audience</a:t>
            </a:r>
          </a:p>
          <a:p>
            <a:r>
              <a:rPr lang="en-US" dirty="0">
                <a:solidFill>
                  <a:schemeClr val="accent1">
                    <a:lumMod val="75000"/>
                  </a:schemeClr>
                </a:solidFill>
              </a:rPr>
              <a:t>Identify </a:t>
            </a:r>
            <a:r>
              <a:rPr lang="en-US" b="1" dirty="0">
                <a:solidFill>
                  <a:schemeClr val="accent1">
                    <a:lumMod val="75000"/>
                  </a:schemeClr>
                </a:solidFill>
              </a:rPr>
              <a:t>speakers</a:t>
            </a:r>
            <a:endParaRPr lang="en-US" dirty="0">
              <a:solidFill>
                <a:schemeClr val="accent1">
                  <a:lumMod val="75000"/>
                </a:schemeClr>
              </a:solidFill>
            </a:endParaRPr>
          </a:p>
          <a:p>
            <a:r>
              <a:rPr lang="en-US" dirty="0">
                <a:solidFill>
                  <a:schemeClr val="accent1">
                    <a:lumMod val="75000"/>
                  </a:schemeClr>
                </a:solidFill>
              </a:rPr>
              <a:t>Define </a:t>
            </a:r>
            <a:r>
              <a:rPr lang="en-US" b="1" dirty="0">
                <a:solidFill>
                  <a:schemeClr val="accent1">
                    <a:lumMod val="75000"/>
                  </a:schemeClr>
                </a:solidFill>
              </a:rPr>
              <a:t>the objectives, duration, </a:t>
            </a:r>
            <a:r>
              <a:rPr lang="en-US" b="1" dirty="0" err="1">
                <a:solidFill>
                  <a:schemeClr val="accent1">
                    <a:lumMod val="75000"/>
                  </a:schemeClr>
                </a:solidFill>
              </a:rPr>
              <a:t>programe</a:t>
            </a:r>
            <a:r>
              <a:rPr lang="en-US" b="1" dirty="0">
                <a:solidFill>
                  <a:schemeClr val="accent1">
                    <a:lumMod val="75000"/>
                  </a:schemeClr>
                </a:solidFill>
              </a:rPr>
              <a:t> and organisation </a:t>
            </a:r>
            <a:r>
              <a:rPr lang="en-US" dirty="0">
                <a:solidFill>
                  <a:schemeClr val="accent1">
                    <a:lumMod val="75000"/>
                  </a:schemeClr>
                </a:solidFill>
              </a:rPr>
              <a:t>of the side event</a:t>
            </a:r>
          </a:p>
          <a:p>
            <a:pPr marL="0" indent="0">
              <a:buNone/>
            </a:pPr>
            <a:r>
              <a:rPr lang="en-US" u="sng" dirty="0">
                <a:solidFill>
                  <a:schemeClr val="accent1">
                    <a:lumMod val="75000"/>
                  </a:schemeClr>
                </a:solidFill>
              </a:rPr>
              <a:t>Step 2</a:t>
            </a:r>
          </a:p>
          <a:p>
            <a:pPr marL="0" indent="0">
              <a:buNone/>
            </a:pPr>
            <a:r>
              <a:rPr lang="en-US" dirty="0">
                <a:solidFill>
                  <a:schemeClr val="accent1">
                    <a:lumMod val="75000"/>
                  </a:schemeClr>
                </a:solidFill>
              </a:rPr>
              <a:t>Send the conference organisers (</a:t>
            </a:r>
            <a:r>
              <a:rPr lang="en-US" dirty="0">
                <a:solidFill>
                  <a:schemeClr val="accent1">
                    <a:lumMod val="75000"/>
                  </a:schemeClr>
                </a:solidFill>
                <a:hlinkClick r:id="rId2"/>
              </a:rPr>
              <a:t>fsd8@inrae.fr</a:t>
            </a:r>
            <a:r>
              <a:rPr lang="en-US" dirty="0">
                <a:solidFill>
                  <a:schemeClr val="accent1">
                    <a:lumMod val="75000"/>
                  </a:schemeClr>
                </a:solidFill>
              </a:rPr>
              <a:t>) a </a:t>
            </a:r>
            <a:r>
              <a:rPr lang="en-US" b="1" dirty="0">
                <a:solidFill>
                  <a:schemeClr val="accent1">
                    <a:lumMod val="75000"/>
                  </a:schemeClr>
                </a:solidFill>
              </a:rPr>
              <a:t>1-2 page document by 15 June 2025 </a:t>
            </a:r>
            <a:r>
              <a:rPr lang="en-US" dirty="0">
                <a:solidFill>
                  <a:schemeClr val="accent1">
                    <a:lumMod val="75000"/>
                  </a:schemeClr>
                </a:solidFill>
              </a:rPr>
              <a:t>explaining the side event project, specifying the number of participants expected and the number of rooms required (and their capacity). </a:t>
            </a:r>
          </a:p>
          <a:p>
            <a:pPr marL="0" indent="0">
              <a:buNone/>
            </a:pPr>
            <a:r>
              <a:rPr lang="en-US" u="sng" dirty="0">
                <a:solidFill>
                  <a:schemeClr val="accent1">
                    <a:lumMod val="75000"/>
                  </a:schemeClr>
                </a:solidFill>
              </a:rPr>
              <a:t>Step 3</a:t>
            </a:r>
          </a:p>
          <a:p>
            <a:pPr marL="0" indent="0">
              <a:buNone/>
            </a:pPr>
            <a:r>
              <a:rPr lang="en-US" dirty="0">
                <a:solidFill>
                  <a:schemeClr val="accent1">
                    <a:lumMod val="75000"/>
                  </a:schemeClr>
                </a:solidFill>
              </a:rPr>
              <a:t>Once the project has been validated by the organisers (</a:t>
            </a:r>
            <a:r>
              <a:rPr lang="en-US" b="1" dirty="0">
                <a:solidFill>
                  <a:schemeClr val="accent1">
                    <a:lumMod val="75000"/>
                  </a:schemeClr>
                </a:solidFill>
              </a:rPr>
              <a:t>by 30 June 2025 at the latest</a:t>
            </a:r>
            <a:r>
              <a:rPr lang="en-US" dirty="0">
                <a:solidFill>
                  <a:schemeClr val="accent1">
                    <a:lumMod val="75000"/>
                  </a:schemeClr>
                </a:solidFill>
              </a:rPr>
              <a:t>), </a:t>
            </a:r>
            <a:r>
              <a:rPr lang="en-US" b="1" dirty="0">
                <a:solidFill>
                  <a:schemeClr val="accent1">
                    <a:lumMod val="75000"/>
                  </a:schemeClr>
                </a:solidFill>
              </a:rPr>
              <a:t>launch the registration procedure for your target audience</a:t>
            </a:r>
            <a:r>
              <a:rPr lang="en-US" dirty="0">
                <a:solidFill>
                  <a:schemeClr val="accent1">
                    <a:lumMod val="75000"/>
                  </a:schemeClr>
                </a:solidFill>
              </a:rPr>
              <a:t>. (The conference organisers will not be responsible for registration, but will announce the event on the conference website, with the contact details of the side event </a:t>
            </a:r>
            <a:r>
              <a:rPr lang="en-US" dirty="0" err="1">
                <a:solidFill>
                  <a:schemeClr val="accent1">
                    <a:lumMod val="75000"/>
                  </a:schemeClr>
                </a:solidFill>
              </a:rPr>
              <a:t>organiser</a:t>
            </a:r>
            <a:r>
              <a:rPr lang="en-US" dirty="0">
                <a:solidFill>
                  <a:schemeClr val="accent1">
                    <a:lumMod val="75000"/>
                  </a:schemeClr>
                </a:solidFill>
              </a:rPr>
              <a:t>).</a:t>
            </a:r>
          </a:p>
          <a:p>
            <a:pPr marL="0" indent="0">
              <a:buNone/>
            </a:pPr>
            <a:r>
              <a:rPr lang="en-US" u="sng" dirty="0">
                <a:solidFill>
                  <a:schemeClr val="accent1">
                    <a:lumMod val="75000"/>
                  </a:schemeClr>
                </a:solidFill>
              </a:rPr>
              <a:t>Step 4 </a:t>
            </a:r>
          </a:p>
          <a:p>
            <a:pPr marL="0" indent="0">
              <a:buNone/>
            </a:pPr>
            <a:r>
              <a:rPr lang="en-US" b="1" dirty="0" err="1">
                <a:solidFill>
                  <a:schemeClr val="accent1">
                    <a:lumMod val="75000"/>
                  </a:schemeClr>
                </a:solidFill>
              </a:rPr>
              <a:t>Organise</a:t>
            </a:r>
            <a:r>
              <a:rPr lang="en-US" b="1" dirty="0">
                <a:solidFill>
                  <a:schemeClr val="accent1">
                    <a:lumMod val="75000"/>
                  </a:schemeClr>
                </a:solidFill>
              </a:rPr>
              <a:t> the event </a:t>
            </a:r>
            <a:r>
              <a:rPr lang="en-US" dirty="0">
                <a:solidFill>
                  <a:schemeClr val="accent1">
                    <a:lumMod val="75000"/>
                  </a:schemeClr>
                </a:solidFill>
              </a:rPr>
              <a:t>and keep the organisers informed as you go along!</a:t>
            </a:r>
            <a:endParaRPr lang="fr-FR" dirty="0">
              <a:solidFill>
                <a:schemeClr val="accent1">
                  <a:lumMod val="75000"/>
                </a:schemeClr>
              </a:solidFill>
            </a:endParaRPr>
          </a:p>
        </p:txBody>
      </p:sp>
    </p:spTree>
    <p:extLst>
      <p:ext uri="{BB962C8B-B14F-4D97-AF65-F5344CB8AC3E}">
        <p14:creationId xmlns:p14="http://schemas.microsoft.com/office/powerpoint/2010/main" val="667802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4">
            <a:extLst>
              <a:ext uri="{FF2B5EF4-FFF2-40B4-BE49-F238E27FC236}">
                <a16:creationId xmlns:a16="http://schemas.microsoft.com/office/drawing/2014/main" id="{F2F3ED3E-A23D-4D8A-B36C-F783D7BF330C}"/>
              </a:ext>
            </a:extLst>
          </p:cNvPr>
          <p:cNvGraphicFramePr>
            <a:graphicFrameLocks noGrp="1"/>
          </p:cNvGraphicFramePr>
          <p:nvPr>
            <p:extLst>
              <p:ext uri="{D42A27DB-BD31-4B8C-83A1-F6EECF244321}">
                <p14:modId xmlns:p14="http://schemas.microsoft.com/office/powerpoint/2010/main" val="2023672512"/>
              </p:ext>
            </p:extLst>
          </p:nvPr>
        </p:nvGraphicFramePr>
        <p:xfrm>
          <a:off x="349997" y="474739"/>
          <a:ext cx="11492005" cy="5504494"/>
        </p:xfrm>
        <a:graphic>
          <a:graphicData uri="http://schemas.openxmlformats.org/drawingml/2006/table">
            <a:tbl>
              <a:tblPr firstRow="1" firstCol="1" bandRow="1">
                <a:tableStyleId>{5C22544A-7EE6-4342-B048-85BDC9FD1C3A}</a:tableStyleId>
              </a:tblPr>
              <a:tblGrid>
                <a:gridCol w="3730592">
                  <a:extLst>
                    <a:ext uri="{9D8B030D-6E8A-4147-A177-3AD203B41FA5}">
                      <a16:colId xmlns:a16="http://schemas.microsoft.com/office/drawing/2014/main" val="2154624991"/>
                    </a:ext>
                  </a:extLst>
                </a:gridCol>
                <a:gridCol w="7761413">
                  <a:extLst>
                    <a:ext uri="{9D8B030D-6E8A-4147-A177-3AD203B41FA5}">
                      <a16:colId xmlns:a16="http://schemas.microsoft.com/office/drawing/2014/main" val="3998116560"/>
                    </a:ext>
                  </a:extLst>
                </a:gridCol>
              </a:tblGrid>
              <a:tr h="555164">
                <a:tc gridSpan="2">
                  <a:txBody>
                    <a:bodyPr/>
                    <a:lstStyle/>
                    <a:p>
                      <a:pPr algn="ctr"/>
                      <a:r>
                        <a:rPr lang="fr-FR" sz="1800" dirty="0" err="1">
                          <a:solidFill>
                            <a:schemeClr val="tx1"/>
                          </a:solidFill>
                        </a:rPr>
                        <a:t>Side</a:t>
                      </a:r>
                      <a:r>
                        <a:rPr lang="fr-FR" sz="1800" dirty="0">
                          <a:solidFill>
                            <a:schemeClr val="tx1"/>
                          </a:solidFill>
                        </a:rPr>
                        <a:t> Events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r>
                        <a:rPr lang="fr-FR" sz="1500" dirty="0">
                          <a:solidFill>
                            <a:schemeClr val="accent1">
                              <a:lumMod val="75000"/>
                            </a:schemeClr>
                          </a:solidFill>
                        </a:rPr>
                        <a:t>Information </a:t>
                      </a:r>
                      <a:r>
                        <a:rPr lang="fr-FR" sz="1500" dirty="0" err="1">
                          <a:solidFill>
                            <a:schemeClr val="accent1">
                              <a:lumMod val="75000"/>
                            </a:schemeClr>
                          </a:solidFill>
                        </a:rPr>
                        <a:t>regardind</a:t>
                      </a:r>
                      <a:r>
                        <a:rPr lang="fr-FR" sz="1500" dirty="0">
                          <a:solidFill>
                            <a:schemeClr val="accent1">
                              <a:lumMod val="75000"/>
                            </a:schemeClr>
                          </a:solidFill>
                        </a:rPr>
                        <a:t> </a:t>
                      </a:r>
                      <a:r>
                        <a:rPr lang="fr-FR" sz="1500" dirty="0" err="1">
                          <a:solidFill>
                            <a:schemeClr val="accent1">
                              <a:lumMod val="75000"/>
                            </a:schemeClr>
                          </a:solidFill>
                        </a:rPr>
                        <a:t>Side</a:t>
                      </a:r>
                      <a:r>
                        <a:rPr lang="fr-FR" sz="1500" dirty="0">
                          <a:solidFill>
                            <a:schemeClr val="accent1">
                              <a:lumMod val="75000"/>
                            </a:schemeClr>
                          </a:solidFill>
                        </a:rPr>
                        <a:t> </a:t>
                      </a:r>
                      <a:r>
                        <a:rPr lang="fr-FR" sz="1500" dirty="0" err="1">
                          <a:solidFill>
                            <a:schemeClr val="accent1">
                              <a:lumMod val="75000"/>
                            </a:schemeClr>
                          </a:solidFill>
                        </a:rPr>
                        <a:t>events</a:t>
                      </a:r>
                      <a:r>
                        <a:rPr lang="fr-FR" sz="1500" dirty="0">
                          <a:solidFill>
                            <a:schemeClr val="accent1">
                              <a:lumMod val="75000"/>
                            </a:schemeClr>
                          </a:solidFill>
                        </a:rPr>
                        <a:t> </a:t>
                      </a:r>
                      <a:r>
                        <a:rPr lang="fr-FR" sz="1500" dirty="0" err="1">
                          <a:solidFill>
                            <a:schemeClr val="accent1">
                              <a:lumMod val="75000"/>
                            </a:schemeClr>
                          </a:solidFill>
                        </a:rPr>
                        <a:t>organization</a:t>
                      </a:r>
                      <a:endParaRPr lang="fr-FR" sz="1500" dirty="0">
                        <a:solidFill>
                          <a:schemeClr val="accent1">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77867749"/>
                  </a:ext>
                </a:extLst>
              </a:tr>
              <a:tr h="556066">
                <a:tc>
                  <a:txBody>
                    <a:bodyPr/>
                    <a:lstStyle/>
                    <a:p>
                      <a:r>
                        <a:rPr lang="fr-FR" sz="1500" dirty="0" err="1">
                          <a:solidFill>
                            <a:schemeClr val="tx1"/>
                          </a:solidFill>
                        </a:rPr>
                        <a:t>When</a:t>
                      </a:r>
                      <a:r>
                        <a:rPr lang="fr-FR" sz="150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1" dirty="0" err="1">
                          <a:solidFill>
                            <a:schemeClr val="accent1">
                              <a:lumMod val="75000"/>
                            </a:schemeClr>
                          </a:solidFill>
                        </a:rPr>
                        <a:t>Before</a:t>
                      </a:r>
                      <a:r>
                        <a:rPr lang="fr-FR" sz="1500" b="1" dirty="0">
                          <a:solidFill>
                            <a:schemeClr val="accent1">
                              <a:lumMod val="75000"/>
                            </a:schemeClr>
                          </a:solidFill>
                        </a:rPr>
                        <a:t> </a:t>
                      </a:r>
                      <a:r>
                        <a:rPr lang="fr-FR" sz="1500" b="1" dirty="0" err="1">
                          <a:solidFill>
                            <a:schemeClr val="accent1">
                              <a:lumMod val="75000"/>
                            </a:schemeClr>
                          </a:solidFill>
                        </a:rPr>
                        <a:t>conference</a:t>
                      </a:r>
                      <a:r>
                        <a:rPr lang="fr-FR" sz="1500" b="1" dirty="0">
                          <a:solidFill>
                            <a:schemeClr val="accent1">
                              <a:lumMod val="75000"/>
                            </a:schemeClr>
                          </a:solidFill>
                        </a:rPr>
                        <a:t> </a:t>
                      </a:r>
                      <a:r>
                        <a:rPr lang="fr-FR" sz="1500" dirty="0">
                          <a:solidFill>
                            <a:schemeClr val="accent1">
                              <a:lumMod val="75000"/>
                            </a:schemeClr>
                          </a:solidFill>
                        </a:rPr>
                        <a:t>(On Monday, August, 25th and Tuesday, August, 26th, Morning)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6750193"/>
                  </a:ext>
                </a:extLst>
              </a:tr>
              <a:tr h="407769">
                <a:tc>
                  <a:txBody>
                    <a:bodyPr/>
                    <a:lstStyle/>
                    <a:p>
                      <a:r>
                        <a:rPr lang="fr-FR" sz="1500" dirty="0">
                          <a:solidFill>
                            <a:schemeClr val="tx1"/>
                          </a:solidFill>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1" dirty="0">
                          <a:solidFill>
                            <a:schemeClr val="accent1">
                              <a:lumMod val="75000"/>
                            </a:schemeClr>
                          </a:solidFill>
                        </a:rPr>
                        <a:t>Half a </a:t>
                      </a:r>
                      <a:r>
                        <a:rPr lang="fr-FR" sz="1500" b="1" dirty="0" err="1">
                          <a:solidFill>
                            <a:schemeClr val="accent1">
                              <a:lumMod val="75000"/>
                            </a:schemeClr>
                          </a:solidFill>
                        </a:rPr>
                        <a:t>day</a:t>
                      </a:r>
                      <a:r>
                        <a:rPr lang="fr-FR" sz="1500" b="1" dirty="0">
                          <a:solidFill>
                            <a:schemeClr val="accent1">
                              <a:lumMod val="75000"/>
                            </a:schemeClr>
                          </a:solidFill>
                        </a:rPr>
                        <a:t>, a </a:t>
                      </a:r>
                      <a:r>
                        <a:rPr lang="fr-FR" sz="1500" b="1" dirty="0" err="1">
                          <a:solidFill>
                            <a:schemeClr val="accent1">
                              <a:lumMod val="75000"/>
                            </a:schemeClr>
                          </a:solidFill>
                        </a:rPr>
                        <a:t>day</a:t>
                      </a:r>
                      <a:r>
                        <a:rPr lang="fr-FR" sz="1500" b="1" dirty="0">
                          <a:solidFill>
                            <a:schemeClr val="accent1">
                              <a:lumMod val="75000"/>
                            </a:schemeClr>
                          </a:solidFill>
                        </a:rPr>
                        <a:t>, or a </a:t>
                      </a:r>
                      <a:r>
                        <a:rPr lang="fr-FR" sz="1500" b="1" dirty="0" err="1">
                          <a:solidFill>
                            <a:schemeClr val="accent1">
                              <a:lumMod val="75000"/>
                            </a:schemeClr>
                          </a:solidFill>
                        </a:rPr>
                        <a:t>day</a:t>
                      </a:r>
                      <a:r>
                        <a:rPr lang="fr-FR" sz="1500" b="1" dirty="0">
                          <a:solidFill>
                            <a:schemeClr val="accent1">
                              <a:lumMod val="75000"/>
                            </a:schemeClr>
                          </a:solidFill>
                        </a:rPr>
                        <a:t> and a </a:t>
                      </a:r>
                      <a:r>
                        <a:rPr lang="fr-FR" sz="1500" b="1" dirty="0" err="1">
                          <a:solidFill>
                            <a:schemeClr val="accent1">
                              <a:lumMod val="75000"/>
                            </a:schemeClr>
                          </a:solidFill>
                        </a:rPr>
                        <a:t>half</a:t>
                      </a:r>
                      <a:endParaRPr lang="fr-FR" sz="1500" b="1" dirty="0">
                        <a:solidFill>
                          <a:schemeClr val="accent1">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2852507"/>
                  </a:ext>
                </a:extLst>
              </a:tr>
              <a:tr h="360874">
                <a:tc>
                  <a:txBody>
                    <a:bodyPr/>
                    <a:lstStyle/>
                    <a:p>
                      <a:r>
                        <a:rPr lang="fr-FR" sz="1500" dirty="0">
                          <a:solidFill>
                            <a:schemeClr val="tx1"/>
                          </a:solidFill>
                        </a:rPr>
                        <a:t>Type of session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dirty="0">
                          <a:solidFill>
                            <a:schemeClr val="accent1">
                              <a:lumMod val="75000"/>
                            </a:schemeClr>
                          </a:solidFill>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545706"/>
                  </a:ext>
                </a:extLst>
              </a:tr>
              <a:tr h="278533">
                <a:tc>
                  <a:txBody>
                    <a:bodyPr/>
                    <a:lstStyle/>
                    <a:p>
                      <a:r>
                        <a:rPr lang="fr-FR" sz="1500" dirty="0" err="1">
                          <a:solidFill>
                            <a:schemeClr val="tx1"/>
                          </a:solidFill>
                        </a:rPr>
                        <a:t>Number</a:t>
                      </a:r>
                      <a:r>
                        <a:rPr lang="fr-FR" sz="1500" dirty="0">
                          <a:solidFill>
                            <a:schemeClr val="tx1"/>
                          </a:solidFill>
                        </a:rPr>
                        <a:t> of sessions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dirty="0">
                          <a:solidFill>
                            <a:schemeClr val="accent1">
                              <a:lumMod val="75000"/>
                            </a:schemeClr>
                          </a:solidFill>
                        </a:rPr>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130667"/>
                  </a:ext>
                </a:extLst>
              </a:tr>
              <a:tr h="522353">
                <a:tc>
                  <a:txBody>
                    <a:bodyPr/>
                    <a:lstStyle/>
                    <a:p>
                      <a:r>
                        <a:rPr lang="fr-FR" sz="1500" dirty="0" err="1">
                          <a:solidFill>
                            <a:schemeClr val="tx1"/>
                          </a:solidFill>
                        </a:rPr>
                        <a:t>Who</a:t>
                      </a:r>
                      <a:r>
                        <a:rPr lang="fr-FR" sz="1500" dirty="0">
                          <a:solidFill>
                            <a:schemeClr val="tx1"/>
                          </a:solidFill>
                        </a:rPr>
                        <a:t> </a:t>
                      </a:r>
                      <a:r>
                        <a:rPr lang="fr-FR" sz="1500" dirty="0" err="1">
                          <a:solidFill>
                            <a:schemeClr val="tx1"/>
                          </a:solidFill>
                        </a:rPr>
                        <a:t>defines</a:t>
                      </a:r>
                      <a:r>
                        <a:rPr lang="fr-FR" sz="1500" dirty="0">
                          <a:solidFill>
                            <a:schemeClr val="tx1"/>
                          </a:solidFill>
                        </a:rPr>
                        <a:t> the program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accent1">
                              <a:lumMod val="75000"/>
                            </a:schemeClr>
                          </a:solidFill>
                        </a:rPr>
                        <a:t>The side event organisers will send the preliminary programme to the conference organisers for validation of the scientific content.</a:t>
                      </a:r>
                      <a:endParaRPr lang="fr-FR" sz="1500" dirty="0">
                        <a:solidFill>
                          <a:schemeClr val="accent1">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8689413"/>
                  </a:ext>
                </a:extLst>
              </a:tr>
              <a:tr h="492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dirty="0" err="1">
                          <a:solidFill>
                            <a:schemeClr val="tx1"/>
                          </a:solidFill>
                        </a:rPr>
                        <a:t>Logistical</a:t>
                      </a:r>
                      <a:r>
                        <a:rPr lang="fr-FR" sz="1500" dirty="0">
                          <a:solidFill>
                            <a:schemeClr val="tx1"/>
                          </a:solidFill>
                        </a:rPr>
                        <a:t> organisation (catering, </a:t>
                      </a:r>
                      <a:r>
                        <a:rPr lang="fr-FR" sz="1500" dirty="0" err="1">
                          <a:solidFill>
                            <a:schemeClr val="tx1"/>
                          </a:solidFill>
                        </a:rPr>
                        <a:t>welcoming</a:t>
                      </a:r>
                      <a:r>
                        <a:rPr lang="fr-FR" sz="1500" dirty="0">
                          <a:solidFill>
                            <a:schemeClr val="tx1"/>
                          </a:solidFill>
                        </a:rPr>
                        <a:t>, room </a:t>
                      </a:r>
                      <a:r>
                        <a:rPr lang="fr-FR" sz="1500" dirty="0" err="1">
                          <a:solidFill>
                            <a:schemeClr val="tx1"/>
                          </a:solidFill>
                        </a:rPr>
                        <a:t>reservation</a:t>
                      </a:r>
                      <a:r>
                        <a:rPr lang="fr-FR" sz="15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0" dirty="0">
                          <a:solidFill>
                            <a:schemeClr val="accent1">
                              <a:lumMod val="75000"/>
                            </a:schemeClr>
                          </a:solidFill>
                        </a:rPr>
                        <a:t>By the </a:t>
                      </a:r>
                      <a:r>
                        <a:rPr lang="fr-FR" sz="1500" b="0" dirty="0" err="1">
                          <a:solidFill>
                            <a:schemeClr val="accent1">
                              <a:lumMod val="75000"/>
                            </a:schemeClr>
                          </a:solidFill>
                        </a:rPr>
                        <a:t>side</a:t>
                      </a:r>
                      <a:r>
                        <a:rPr lang="fr-FR" sz="1500" b="0" dirty="0">
                          <a:solidFill>
                            <a:schemeClr val="accent1">
                              <a:lumMod val="75000"/>
                            </a:schemeClr>
                          </a:solidFill>
                        </a:rPr>
                        <a:t> </a:t>
                      </a:r>
                      <a:r>
                        <a:rPr lang="fr-FR" sz="1500" b="0" dirty="0" err="1">
                          <a:solidFill>
                            <a:schemeClr val="accent1">
                              <a:lumMod val="75000"/>
                            </a:schemeClr>
                          </a:solidFill>
                        </a:rPr>
                        <a:t>event</a:t>
                      </a:r>
                      <a:r>
                        <a:rPr lang="fr-FR" sz="1500" b="0" dirty="0">
                          <a:solidFill>
                            <a:schemeClr val="accent1">
                              <a:lumMod val="75000"/>
                            </a:schemeClr>
                          </a:solidFill>
                        </a:rPr>
                        <a:t> organisers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911778"/>
                  </a:ext>
                </a:extLst>
              </a:tr>
              <a:tr h="455089">
                <a:tc>
                  <a:txBody>
                    <a:bodyPr/>
                    <a:lstStyle/>
                    <a:p>
                      <a:r>
                        <a:rPr lang="fr-FR" sz="1500" dirty="0">
                          <a:solidFill>
                            <a:schemeClr val="tx1"/>
                          </a:solidFill>
                        </a:rPr>
                        <a:t>Registration of participants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1" dirty="0">
                          <a:solidFill>
                            <a:schemeClr val="accent1">
                              <a:lumMod val="75000"/>
                            </a:schemeClr>
                          </a:solidFill>
                        </a:rPr>
                        <a:t>Via the </a:t>
                      </a:r>
                      <a:r>
                        <a:rPr lang="fr-FR" sz="1500" b="1" dirty="0" err="1">
                          <a:solidFill>
                            <a:schemeClr val="accent1">
                              <a:lumMod val="75000"/>
                            </a:schemeClr>
                          </a:solidFill>
                        </a:rPr>
                        <a:t>Side</a:t>
                      </a:r>
                      <a:r>
                        <a:rPr lang="fr-FR" sz="1500" b="1" dirty="0">
                          <a:solidFill>
                            <a:schemeClr val="accent1">
                              <a:lumMod val="75000"/>
                            </a:schemeClr>
                          </a:solidFill>
                        </a:rPr>
                        <a:t> Event organisers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0097132"/>
                  </a:ext>
                </a:extLst>
              </a:tr>
              <a:tr h="293993">
                <a:tc>
                  <a:txBody>
                    <a:bodyPr/>
                    <a:lstStyle/>
                    <a:p>
                      <a:r>
                        <a:rPr lang="fr-FR" sz="1500" dirty="0">
                          <a:solidFill>
                            <a:schemeClr val="tx1"/>
                          </a:solidFill>
                        </a:rPr>
                        <a:t>Registration </a:t>
                      </a:r>
                      <a:r>
                        <a:rPr lang="fr-FR" sz="1500" dirty="0" err="1">
                          <a:solidFill>
                            <a:schemeClr val="tx1"/>
                          </a:solidFill>
                        </a:rPr>
                        <a:t>fees</a:t>
                      </a:r>
                      <a:endParaRPr lang="fr-FR"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1" dirty="0">
                          <a:solidFill>
                            <a:schemeClr val="accent1">
                              <a:lumMod val="75000"/>
                            </a:schemeClr>
                          </a:solidFill>
                        </a:rPr>
                        <a:t>Not </a:t>
                      </a:r>
                      <a:r>
                        <a:rPr lang="fr-FR" sz="1500" b="1" dirty="0" err="1">
                          <a:solidFill>
                            <a:schemeClr val="accent1">
                              <a:lumMod val="75000"/>
                            </a:schemeClr>
                          </a:solidFill>
                        </a:rPr>
                        <a:t>included</a:t>
                      </a:r>
                      <a:r>
                        <a:rPr lang="fr-FR" sz="1500" b="1" dirty="0">
                          <a:solidFill>
                            <a:schemeClr val="accent1">
                              <a:lumMod val="75000"/>
                            </a:schemeClr>
                          </a:solidFill>
                        </a:rPr>
                        <a:t> in the </a:t>
                      </a:r>
                      <a:r>
                        <a:rPr lang="fr-FR" sz="1500" b="1" dirty="0" err="1">
                          <a:solidFill>
                            <a:schemeClr val="accent1">
                              <a:lumMod val="75000"/>
                            </a:schemeClr>
                          </a:solidFill>
                        </a:rPr>
                        <a:t>conference</a:t>
                      </a:r>
                      <a:r>
                        <a:rPr lang="fr-FR" sz="1500" b="1" dirty="0">
                          <a:solidFill>
                            <a:schemeClr val="accent1">
                              <a:lumMod val="75000"/>
                            </a:schemeClr>
                          </a:solidFill>
                        </a:rPr>
                        <a:t> – to </a:t>
                      </a:r>
                      <a:r>
                        <a:rPr lang="fr-FR" sz="1500" b="1" dirty="0" err="1">
                          <a:solidFill>
                            <a:schemeClr val="accent1">
                              <a:lumMod val="75000"/>
                            </a:schemeClr>
                          </a:solidFill>
                        </a:rPr>
                        <a:t>be</a:t>
                      </a:r>
                      <a:r>
                        <a:rPr lang="fr-FR" sz="1500" b="1" dirty="0">
                          <a:solidFill>
                            <a:schemeClr val="accent1">
                              <a:lumMod val="75000"/>
                            </a:schemeClr>
                          </a:solidFill>
                        </a:rPr>
                        <a:t> </a:t>
                      </a:r>
                      <a:r>
                        <a:rPr lang="fr-FR" sz="1500" b="1" dirty="0" err="1">
                          <a:solidFill>
                            <a:schemeClr val="accent1">
                              <a:lumMod val="75000"/>
                            </a:schemeClr>
                          </a:solidFill>
                        </a:rPr>
                        <a:t>defined</a:t>
                      </a:r>
                      <a:r>
                        <a:rPr lang="fr-FR" sz="1500" b="1" dirty="0">
                          <a:solidFill>
                            <a:schemeClr val="accent1">
                              <a:lumMod val="75000"/>
                            </a:schemeClr>
                          </a:solidFill>
                        </a:rPr>
                        <a:t> by the organisers of the </a:t>
                      </a:r>
                      <a:r>
                        <a:rPr lang="fr-FR" sz="1500" b="1" dirty="0" err="1">
                          <a:solidFill>
                            <a:schemeClr val="accent1">
                              <a:lumMod val="75000"/>
                            </a:schemeClr>
                          </a:solidFill>
                        </a:rPr>
                        <a:t>side</a:t>
                      </a:r>
                      <a:r>
                        <a:rPr lang="fr-FR" sz="1500" b="1" dirty="0">
                          <a:solidFill>
                            <a:schemeClr val="accent1">
                              <a:lumMod val="75000"/>
                            </a:schemeClr>
                          </a:solidFill>
                        </a:rPr>
                        <a:t> </a:t>
                      </a:r>
                      <a:r>
                        <a:rPr lang="fr-FR" sz="1500" b="1" dirty="0" err="1">
                          <a:solidFill>
                            <a:schemeClr val="accent1">
                              <a:lumMod val="75000"/>
                            </a:schemeClr>
                          </a:solidFill>
                        </a:rPr>
                        <a:t>event</a:t>
                      </a:r>
                      <a:endParaRPr lang="fr-FR" sz="1500" b="1" dirty="0">
                        <a:solidFill>
                          <a:schemeClr val="accent1">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706703"/>
                  </a:ext>
                </a:extLst>
              </a:tr>
              <a:tr h="556066">
                <a:tc>
                  <a:txBody>
                    <a:bodyPr/>
                    <a:lstStyle/>
                    <a:p>
                      <a:r>
                        <a:rPr lang="fr-FR" sz="1500" dirty="0">
                          <a:solidFill>
                            <a:schemeClr val="tx1"/>
                          </a:solidFill>
                        </a:rPr>
                        <a:t>Proposition to </a:t>
                      </a:r>
                      <a:r>
                        <a:rPr lang="fr-FR" sz="1500" dirty="0" err="1">
                          <a:solidFill>
                            <a:schemeClr val="tx1"/>
                          </a:solidFill>
                        </a:rPr>
                        <a:t>be</a:t>
                      </a:r>
                      <a:r>
                        <a:rPr lang="fr-FR" sz="1500" dirty="0">
                          <a:solidFill>
                            <a:schemeClr val="tx1"/>
                          </a:solidFill>
                        </a:rPr>
                        <a:t> sent to the </a:t>
                      </a:r>
                      <a:r>
                        <a:rPr lang="fr-FR" sz="1500" dirty="0" err="1">
                          <a:solidFill>
                            <a:schemeClr val="tx1"/>
                          </a:solidFill>
                        </a:rPr>
                        <a:t>organizers</a:t>
                      </a:r>
                      <a:endParaRPr lang="fr-FR"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1" dirty="0">
                          <a:solidFill>
                            <a:schemeClr val="accent1">
                              <a:lumMod val="75000"/>
                            </a:schemeClr>
                          </a:solidFill>
                        </a:rPr>
                        <a:t>In 1 or 2 pages, </a:t>
                      </a:r>
                      <a:r>
                        <a:rPr lang="fr-FR" sz="1500" b="1" dirty="0" err="1">
                          <a:solidFill>
                            <a:schemeClr val="accent1">
                              <a:lumMod val="75000"/>
                            </a:schemeClr>
                          </a:solidFill>
                        </a:rPr>
                        <a:t>describe</a:t>
                      </a:r>
                      <a:r>
                        <a:rPr lang="fr-FR" sz="1500" b="1" dirty="0">
                          <a:solidFill>
                            <a:schemeClr val="accent1">
                              <a:lumMod val="75000"/>
                            </a:schemeClr>
                          </a:solidFill>
                        </a:rPr>
                        <a:t> the </a:t>
                      </a:r>
                      <a:r>
                        <a:rPr lang="fr-FR" sz="1500" b="1" dirty="0" err="1">
                          <a:solidFill>
                            <a:schemeClr val="accent1">
                              <a:lumMod val="75000"/>
                            </a:schemeClr>
                          </a:solidFill>
                        </a:rPr>
                        <a:t>Side</a:t>
                      </a:r>
                      <a:r>
                        <a:rPr lang="fr-FR" sz="1500" b="1" dirty="0">
                          <a:solidFill>
                            <a:schemeClr val="accent1">
                              <a:lumMod val="75000"/>
                            </a:schemeClr>
                          </a:solidFill>
                        </a:rPr>
                        <a:t> Event </a:t>
                      </a:r>
                      <a:r>
                        <a:rPr lang="fr-FR" sz="1500" b="1" dirty="0" err="1">
                          <a:solidFill>
                            <a:schemeClr val="accent1">
                              <a:lumMod val="75000"/>
                            </a:schemeClr>
                          </a:solidFill>
                        </a:rPr>
                        <a:t>project</a:t>
                      </a:r>
                      <a:r>
                        <a:rPr lang="fr-FR" sz="1500" b="1" dirty="0">
                          <a:solidFill>
                            <a:schemeClr val="accent1">
                              <a:lumMod val="75000"/>
                            </a:schemeClr>
                          </a:solidFill>
                        </a:rPr>
                        <a:t>, </a:t>
                      </a:r>
                      <a:r>
                        <a:rPr lang="fr-FR" sz="1500" b="0" dirty="0" err="1">
                          <a:solidFill>
                            <a:schemeClr val="accent1">
                              <a:lumMod val="75000"/>
                            </a:schemeClr>
                          </a:solidFill>
                        </a:rPr>
                        <a:t>specifying</a:t>
                      </a:r>
                      <a:r>
                        <a:rPr lang="fr-FR" sz="1500" b="0" dirty="0">
                          <a:solidFill>
                            <a:schemeClr val="accent1">
                              <a:lumMod val="75000"/>
                            </a:schemeClr>
                          </a:solidFill>
                        </a:rPr>
                        <a:t> the </a:t>
                      </a:r>
                      <a:r>
                        <a:rPr lang="fr-FR" sz="1500" b="0" dirty="0" err="1">
                          <a:solidFill>
                            <a:schemeClr val="accent1">
                              <a:lumMod val="75000"/>
                            </a:schemeClr>
                          </a:solidFill>
                        </a:rPr>
                        <a:t>number</a:t>
                      </a:r>
                      <a:r>
                        <a:rPr lang="fr-FR" sz="1500" b="0" dirty="0">
                          <a:solidFill>
                            <a:schemeClr val="accent1">
                              <a:lumMod val="75000"/>
                            </a:schemeClr>
                          </a:solidFill>
                        </a:rPr>
                        <a:t> of participants </a:t>
                      </a:r>
                      <a:r>
                        <a:rPr lang="fr-FR" sz="1500" b="0" dirty="0" err="1">
                          <a:solidFill>
                            <a:schemeClr val="accent1">
                              <a:lumMod val="75000"/>
                            </a:schemeClr>
                          </a:solidFill>
                        </a:rPr>
                        <a:t>expected</a:t>
                      </a:r>
                      <a:r>
                        <a:rPr lang="fr-FR" sz="1500" b="0" dirty="0">
                          <a:solidFill>
                            <a:schemeClr val="accent1">
                              <a:lumMod val="75000"/>
                            </a:schemeClr>
                          </a:solidFill>
                        </a:rPr>
                        <a:t> and the </a:t>
                      </a:r>
                      <a:r>
                        <a:rPr lang="fr-FR" sz="1500" b="0" dirty="0" err="1">
                          <a:solidFill>
                            <a:schemeClr val="accent1">
                              <a:lumMod val="75000"/>
                            </a:schemeClr>
                          </a:solidFill>
                        </a:rPr>
                        <a:t>number</a:t>
                      </a:r>
                      <a:r>
                        <a:rPr lang="fr-FR" sz="1500" b="0" dirty="0">
                          <a:solidFill>
                            <a:schemeClr val="accent1">
                              <a:lumMod val="75000"/>
                            </a:schemeClr>
                          </a:solidFill>
                        </a:rPr>
                        <a:t> of </a:t>
                      </a:r>
                      <a:r>
                        <a:rPr lang="fr-FR" sz="1500" b="0" dirty="0" err="1">
                          <a:solidFill>
                            <a:schemeClr val="accent1">
                              <a:lumMod val="75000"/>
                            </a:schemeClr>
                          </a:solidFill>
                        </a:rPr>
                        <a:t>rooms</a:t>
                      </a:r>
                      <a:r>
                        <a:rPr lang="fr-FR" sz="1500" b="0" dirty="0">
                          <a:solidFill>
                            <a:schemeClr val="accent1">
                              <a:lumMod val="75000"/>
                            </a:schemeClr>
                          </a:solidFill>
                        </a:rPr>
                        <a:t> </a:t>
                      </a:r>
                      <a:r>
                        <a:rPr lang="fr-FR" sz="1500" b="0" dirty="0" err="1">
                          <a:solidFill>
                            <a:schemeClr val="accent1">
                              <a:lumMod val="75000"/>
                            </a:schemeClr>
                          </a:solidFill>
                        </a:rPr>
                        <a:t>required</a:t>
                      </a:r>
                      <a:r>
                        <a:rPr lang="fr-FR" sz="1500" b="0" dirty="0">
                          <a:solidFill>
                            <a:schemeClr val="accent1">
                              <a:lumMod val="75000"/>
                            </a:schemeClr>
                          </a:solidFill>
                        </a:rPr>
                        <a:t> (and </a:t>
                      </a:r>
                      <a:r>
                        <a:rPr lang="fr-FR" sz="1500" b="0" dirty="0" err="1">
                          <a:solidFill>
                            <a:schemeClr val="accent1">
                              <a:lumMod val="75000"/>
                            </a:schemeClr>
                          </a:solidFill>
                        </a:rPr>
                        <a:t>their</a:t>
                      </a:r>
                      <a:r>
                        <a:rPr lang="fr-FR" sz="1500" b="0" dirty="0">
                          <a:solidFill>
                            <a:schemeClr val="accent1">
                              <a:lumMod val="75000"/>
                            </a:schemeClr>
                          </a:solidFill>
                        </a:rPr>
                        <a:t> </a:t>
                      </a:r>
                      <a:r>
                        <a:rPr lang="fr-FR" sz="1500" b="0" dirty="0" err="1">
                          <a:solidFill>
                            <a:schemeClr val="accent1">
                              <a:lumMod val="75000"/>
                            </a:schemeClr>
                          </a:solidFill>
                        </a:rPr>
                        <a:t>capacity</a:t>
                      </a:r>
                      <a:r>
                        <a:rPr lang="fr-FR" sz="1500" b="0" dirty="0">
                          <a:solidFill>
                            <a:schemeClr val="accent1">
                              <a:lumMod val="75000"/>
                            </a:schemeClr>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572979"/>
                  </a:ext>
                </a:extLst>
              </a:tr>
              <a:tr h="0">
                <a:tc>
                  <a:txBody>
                    <a:bodyPr/>
                    <a:lstStyle/>
                    <a:p>
                      <a:r>
                        <a:rPr lang="fr-FR" sz="1500" dirty="0">
                          <a:solidFill>
                            <a:schemeClr val="tx1"/>
                          </a:solidFill>
                        </a:rPr>
                        <a:t>Deadline for </a:t>
                      </a:r>
                      <a:r>
                        <a:rPr lang="fr-FR" sz="1500" dirty="0" err="1">
                          <a:solidFill>
                            <a:schemeClr val="tx1"/>
                          </a:solidFill>
                        </a:rPr>
                        <a:t>proposing</a:t>
                      </a:r>
                      <a:r>
                        <a:rPr lang="fr-FR" sz="1500" dirty="0">
                          <a:solidFill>
                            <a:schemeClr val="tx1"/>
                          </a:solidFill>
                        </a:rPr>
                        <a:t> </a:t>
                      </a:r>
                      <a:r>
                        <a:rPr lang="fr-FR" sz="1500" dirty="0" err="1">
                          <a:solidFill>
                            <a:schemeClr val="tx1"/>
                          </a:solidFill>
                        </a:rPr>
                        <a:t>side</a:t>
                      </a:r>
                      <a:r>
                        <a:rPr lang="fr-FR" sz="1500" dirty="0">
                          <a:solidFill>
                            <a:schemeClr val="tx1"/>
                          </a:solidFill>
                        </a:rPr>
                        <a:t> </a:t>
                      </a:r>
                      <a:r>
                        <a:rPr lang="fr-FR" sz="1500" dirty="0" err="1">
                          <a:solidFill>
                            <a:schemeClr val="tx1"/>
                          </a:solidFill>
                        </a:rPr>
                        <a:t>event</a:t>
                      </a:r>
                      <a:endParaRPr lang="fr-FR"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dirty="0">
                          <a:solidFill>
                            <a:schemeClr val="accent1">
                              <a:lumMod val="75000"/>
                            </a:schemeClr>
                          </a:solidFill>
                        </a:rPr>
                        <a:t>15 June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634317"/>
                  </a:ext>
                </a:extLst>
              </a:tr>
              <a:tr h="556066">
                <a:tc>
                  <a:txBody>
                    <a:bodyPr/>
                    <a:lstStyle/>
                    <a:p>
                      <a:r>
                        <a:rPr lang="en-US" sz="1500" dirty="0">
                          <a:solidFill>
                            <a:schemeClr val="tx1"/>
                          </a:solidFill>
                        </a:rPr>
                        <a:t>Review of the proposal by the conference organisers</a:t>
                      </a:r>
                      <a:endParaRPr lang="fr-FR"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fr-FR" sz="1500" b="1" dirty="0">
                          <a:solidFill>
                            <a:schemeClr val="accent1">
                              <a:lumMod val="75000"/>
                            </a:schemeClr>
                          </a:solidFill>
                        </a:rPr>
                        <a:t>30 June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6409194"/>
                  </a:ext>
                </a:extLst>
              </a:tr>
            </a:tbl>
          </a:graphicData>
        </a:graphic>
      </p:graphicFrame>
    </p:spTree>
    <p:extLst>
      <p:ext uri="{BB962C8B-B14F-4D97-AF65-F5344CB8AC3E}">
        <p14:creationId xmlns:p14="http://schemas.microsoft.com/office/powerpoint/2010/main" val="131408044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1013</TotalTime>
  <Words>636</Words>
  <Application>Microsoft Office PowerPoint</Application>
  <PresentationFormat>Grand écran</PresentationFormat>
  <Paragraphs>51</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The Side Event</vt:lpstr>
      <vt:lpstr>Information about the Side Event</vt:lpstr>
      <vt:lpstr>How to organise a Side Event ?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Gentiane Maillet</dc:creator>
  <cp:lastModifiedBy>Gentiane Maillet</cp:lastModifiedBy>
  <cp:revision>25</cp:revision>
  <dcterms:created xsi:type="dcterms:W3CDTF">2025-02-18T14:41:46Z</dcterms:created>
  <dcterms:modified xsi:type="dcterms:W3CDTF">2025-04-03T12:47:32Z</dcterms:modified>
</cp:coreProperties>
</file>